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64" r:id="rId3"/>
    <p:sldId id="261" r:id="rId4"/>
    <p:sldId id="257" r:id="rId5"/>
    <p:sldId id="258" r:id="rId6"/>
    <p:sldId id="259" r:id="rId7"/>
    <p:sldId id="260"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A33BA1-A4A7-134C-A10E-69708BE8B3FE}">
          <p14:sldIdLst>
            <p14:sldId id="256"/>
            <p14:sldId id="264"/>
            <p14:sldId id="261"/>
            <p14:sldId id="257"/>
            <p14:sldId id="258"/>
            <p14:sldId id="259"/>
          </p14:sldIdLst>
        </p14:section>
        <p14:section name="Untitled Section" id="{6AD07BD0-FEC8-1948-AD22-CD793990FD15}">
          <p14:sldIdLst>
            <p14:sldId id="260"/>
            <p14:sldId id="26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Motzer" initials="JM" lastIdx="1" clrIdx="0">
    <p:extLst>
      <p:ext uri="{19B8F6BF-5375-455C-9EA6-DF929625EA0E}">
        <p15:presenceInfo xmlns:p15="http://schemas.microsoft.com/office/powerpoint/2012/main" userId="48d3e5620c137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56038" autoAdjust="0"/>
  </p:normalViewPr>
  <p:slideViewPr>
    <p:cSldViewPr snapToGrid="0" snapToObjects="1">
      <p:cViewPr varScale="1">
        <p:scale>
          <a:sx n="57" d="100"/>
          <a:sy n="57" d="100"/>
        </p:scale>
        <p:origin x="90"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7T16:13:14.174"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DFF0E-F180-4F69-BC13-5DDBA823BFF4}" type="datetimeFigureOut">
              <a:rPr lang="en-US" smtClean="0"/>
              <a:t>10/17/2021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327DF2-C137-4E30-9B23-8DFBF982E729}" type="slidenum">
              <a:rPr lang="en-US" smtClean="0"/>
              <a:t>‹#›</a:t>
            </a:fld>
            <a:endParaRPr lang="en-US"/>
          </a:p>
        </p:txBody>
      </p:sp>
    </p:spTree>
    <p:extLst>
      <p:ext uri="{BB962C8B-B14F-4D97-AF65-F5344CB8AC3E}">
        <p14:creationId xmlns:p14="http://schemas.microsoft.com/office/powerpoint/2010/main" val="769156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Mission, Vision, and Values of an organization. These lay the foundation for members and the company. This also reinforces team development and creates a sense of purpose for employees as they strive to meet the both short and long term goals.  </a:t>
            </a:r>
          </a:p>
        </p:txBody>
      </p:sp>
      <p:sp>
        <p:nvSpPr>
          <p:cNvPr id="4" name="Slide Number Placeholder 3"/>
          <p:cNvSpPr>
            <a:spLocks noGrp="1"/>
          </p:cNvSpPr>
          <p:nvPr>
            <p:ph type="sldNum" sz="quarter" idx="5"/>
          </p:nvPr>
        </p:nvSpPr>
        <p:spPr/>
        <p:txBody>
          <a:bodyPr/>
          <a:lstStyle/>
          <a:p>
            <a:fld id="{56327DF2-C137-4E30-9B23-8DFBF982E729}" type="slidenum">
              <a:rPr lang="en-US" smtClean="0"/>
              <a:t>3</a:t>
            </a:fld>
            <a:endParaRPr lang="en-US"/>
          </a:p>
        </p:txBody>
      </p:sp>
    </p:spTree>
    <p:extLst>
      <p:ext uri="{BB962C8B-B14F-4D97-AF65-F5344CB8AC3E}">
        <p14:creationId xmlns:p14="http://schemas.microsoft.com/office/powerpoint/2010/main" val="101351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statements are concise statement that gives all of its members a shared purpose for the organization. In essence it is the reason the company exists. It provides a pathway forward and it what separates this organization from others. </a:t>
            </a:r>
          </a:p>
          <a:p>
            <a:endParaRPr lang="en-US" dirty="0"/>
          </a:p>
          <a:p>
            <a:r>
              <a:rPr lang="en-US" dirty="0"/>
              <a:t>A good mission statement should answer two questions. Why does it exist and how are they different from others. This is what sets you apart and allows members to understand what direction they are taking. </a:t>
            </a:r>
          </a:p>
          <a:p>
            <a:endParaRPr lang="en-US" dirty="0"/>
          </a:p>
          <a:p>
            <a:r>
              <a:rPr lang="en-US" dirty="0"/>
              <a:t>Advantages- it outlines goals and position in the industry fr4o its customers and stakeholders. </a:t>
            </a:r>
          </a:p>
          <a:p>
            <a:endParaRPr lang="en-US" dirty="0"/>
          </a:p>
          <a:p>
            <a:r>
              <a:rPr lang="en-US" dirty="0"/>
              <a:t>Disadvantage- Sometimes mission statements my sometimes be very lofty and far to unrealistic which can distract employee from the companies goals. </a:t>
            </a:r>
          </a:p>
        </p:txBody>
      </p:sp>
      <p:sp>
        <p:nvSpPr>
          <p:cNvPr id="4" name="Slide Number Placeholder 3"/>
          <p:cNvSpPr>
            <a:spLocks noGrp="1"/>
          </p:cNvSpPr>
          <p:nvPr>
            <p:ph type="sldNum" sz="quarter" idx="5"/>
          </p:nvPr>
        </p:nvSpPr>
        <p:spPr/>
        <p:txBody>
          <a:bodyPr/>
          <a:lstStyle/>
          <a:p>
            <a:fld id="{56327DF2-C137-4E30-9B23-8DFBF982E729}" type="slidenum">
              <a:rPr lang="en-US" smtClean="0"/>
              <a:t>4</a:t>
            </a:fld>
            <a:endParaRPr lang="en-US"/>
          </a:p>
        </p:txBody>
      </p:sp>
    </p:spTree>
    <p:extLst>
      <p:ext uri="{BB962C8B-B14F-4D97-AF65-F5344CB8AC3E}">
        <p14:creationId xmlns:p14="http://schemas.microsoft.com/office/powerpoint/2010/main" val="426101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Montserrat" panose="00000500000000000000" pitchFamily="2" charset="0"/>
              </a:rPr>
              <a:t>A 2018 Employee Retention Report by Tiny Pulse suggests that employees are 27% more </a:t>
            </a:r>
            <a:r>
              <a:rPr lang="en-US" b="0" i="0" u="none" strike="noStrike" dirty="0">
                <a:solidFill>
                  <a:srgbClr val="5555FF"/>
                </a:solidFill>
                <a:effectLst/>
                <a:latin typeface="Montserrat" panose="00000500000000000000" pitchFamily="2" charset="0"/>
              </a:rPr>
              <a:t>likely to stay </a:t>
            </a:r>
            <a:r>
              <a:rPr lang="en-US" b="0" i="0" dirty="0">
                <a:solidFill>
                  <a:srgbClr val="333333"/>
                </a:solidFill>
                <a:effectLst/>
                <a:latin typeface="Montserrat" panose="00000500000000000000" pitchFamily="2" charset="0"/>
              </a:rPr>
              <a:t>in an organization that has broader goals outside of profit margins </a:t>
            </a:r>
            <a:r>
              <a:rPr lang="en-US" b="0" i="0" dirty="0">
                <a:solidFill>
                  <a:srgbClr val="333333"/>
                </a:solidFill>
                <a:effectLst/>
                <a:latin typeface="Verdana" panose="020B0604030504040204" pitchFamily="34" charset="0"/>
              </a:rPr>
              <a:t>("Why mission statements matter," n.d.)</a:t>
            </a:r>
            <a:r>
              <a:rPr lang="en-US" b="0" i="0" dirty="0">
                <a:solidFill>
                  <a:srgbClr val="333333"/>
                </a:solidFill>
                <a:effectLst/>
                <a:latin typeface="Montserrat" panose="00000500000000000000" pitchFamily="2" charset="0"/>
              </a:rPr>
              <a:t>.</a:t>
            </a:r>
          </a:p>
          <a:p>
            <a:endParaRPr lang="en-US" b="0" i="0" dirty="0">
              <a:solidFill>
                <a:srgbClr val="333333"/>
              </a:solidFill>
              <a:effectLst/>
              <a:latin typeface="Montserrat" panose="00000500000000000000" pitchFamily="2" charset="0"/>
            </a:endParaRPr>
          </a:p>
          <a:p>
            <a:r>
              <a:rPr lang="en-US" b="0" i="0" dirty="0">
                <a:solidFill>
                  <a:srgbClr val="333333"/>
                </a:solidFill>
                <a:effectLst/>
                <a:latin typeface="Montserrat" panose="00000500000000000000" pitchFamily="2" charset="0"/>
              </a:rPr>
              <a:t>Should be short and not to drawn out. </a:t>
            </a:r>
          </a:p>
          <a:p>
            <a:endParaRPr lang="en-US" b="0" i="0" dirty="0">
              <a:solidFill>
                <a:srgbClr val="333333"/>
              </a:solidFill>
              <a:effectLst/>
              <a:latin typeface="Montserrat" panose="00000500000000000000" pitchFamily="2" charset="0"/>
            </a:endParaRPr>
          </a:p>
          <a:p>
            <a:r>
              <a:rPr lang="en-US" b="0" i="0" dirty="0">
                <a:solidFill>
                  <a:srgbClr val="333333"/>
                </a:solidFill>
                <a:effectLst/>
                <a:latin typeface="Montserrat" panose="00000500000000000000" pitchFamily="2" charset="0"/>
              </a:rPr>
              <a:t>The vision statement is the purpose and the being of the company. It also promotes the growth of the company. If the company vision and mission statements are written wisely the can help drive the goals of the organization. </a:t>
            </a:r>
          </a:p>
          <a:p>
            <a:endParaRPr lang="en-US" b="0" i="0" dirty="0">
              <a:solidFill>
                <a:srgbClr val="333333"/>
              </a:solidFill>
              <a:effectLst/>
              <a:latin typeface="Montserrat" panose="00000500000000000000" pitchFamily="2" charset="0"/>
            </a:endParaRPr>
          </a:p>
          <a:p>
            <a:r>
              <a:rPr lang="en-US" b="0" i="0" dirty="0">
                <a:solidFill>
                  <a:srgbClr val="333333"/>
                </a:solidFill>
                <a:effectLst/>
                <a:latin typeface="Montserrat" panose="00000500000000000000" pitchFamily="2" charset="0"/>
              </a:rPr>
              <a:t>Vision statements need to realistic and attainable. If this is unrealistic you will not be able to meet your goals. Constantly refining your vision statement will ensure it is attainable. </a:t>
            </a:r>
            <a:endParaRPr lang="en-US" dirty="0"/>
          </a:p>
        </p:txBody>
      </p:sp>
      <p:sp>
        <p:nvSpPr>
          <p:cNvPr id="4" name="Slide Number Placeholder 3"/>
          <p:cNvSpPr>
            <a:spLocks noGrp="1"/>
          </p:cNvSpPr>
          <p:nvPr>
            <p:ph type="sldNum" sz="quarter" idx="5"/>
          </p:nvPr>
        </p:nvSpPr>
        <p:spPr/>
        <p:txBody>
          <a:bodyPr/>
          <a:lstStyle/>
          <a:p>
            <a:fld id="{56327DF2-C137-4E30-9B23-8DFBF982E729}" type="slidenum">
              <a:rPr lang="en-US" smtClean="0"/>
              <a:t>5</a:t>
            </a:fld>
            <a:endParaRPr lang="en-US"/>
          </a:p>
        </p:txBody>
      </p:sp>
    </p:spTree>
    <p:extLst>
      <p:ext uri="{BB962C8B-B14F-4D97-AF65-F5344CB8AC3E}">
        <p14:creationId xmlns:p14="http://schemas.microsoft.com/office/powerpoint/2010/main" val="95314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Mission and vision both relate to an organization purposes and are typically communicated in written form. Mission and vision are statements from the organization that answer questions about who we are, what do we value, and were we’re going.</a:t>
            </a:r>
            <a:r>
              <a:rPr lang="da-DK" b="0" i="0" dirty="0">
                <a:solidFill>
                  <a:srgbClr val="333333"/>
                </a:solidFill>
                <a:effectLst/>
                <a:latin typeface="Verdana" panose="020B0604030504040204" pitchFamily="34" charset="0"/>
              </a:rPr>
              <a:t> Mision and vision create a target for strategy that drives investment and imagination for both employees and customers. </a:t>
            </a:r>
            <a:endParaRPr lang="en-US" dirty="0"/>
          </a:p>
          <a:p>
            <a:endParaRPr lang="en-US" dirty="0"/>
          </a:p>
          <a:p>
            <a:endParaRPr lang="en-US" dirty="0"/>
          </a:p>
          <a:p>
            <a:r>
              <a:rPr lang="en-US" dirty="0"/>
              <a:t>Mission and vision statements play three critical roles: (1) communicate the purpose of the organization to stakeholders, (2) inform strategy development, and (3) develop the measurable goals and objectives by which to gauge the success of the organization’s strategy. These interdependent, cascading roles, and the relationships among them, are summarized in the figure </a:t>
            </a:r>
            <a:r>
              <a:rPr lang="da-DK" b="0" i="0" dirty="0">
                <a:solidFill>
                  <a:srgbClr val="333333"/>
                </a:solidFill>
                <a:effectLst/>
                <a:latin typeface="Verdana" panose="020B0604030504040204" pitchFamily="34" charset="0"/>
              </a:rPr>
              <a:t>(Bauer et al., 2017, p. </a:t>
            </a:r>
            <a:r>
              <a:rPr lang="da-DK" b="0" i="0" dirty="0">
                <a:solidFill>
                  <a:srgbClr val="808080"/>
                </a:solidFill>
                <a:effectLst/>
                <a:latin typeface="Verdana" panose="020B0604030504040204" pitchFamily="34" charset="0"/>
              </a:rPr>
              <a:t>85</a:t>
            </a:r>
            <a:r>
              <a:rPr lang="da-DK" b="0" i="0" dirty="0">
                <a:solidFill>
                  <a:srgbClr val="333333"/>
                </a:solidFill>
                <a:effectLst/>
                <a:latin typeface="Verdana" panose="020B0604030504040204" pitchFamily="34" charset="0"/>
              </a:rPr>
              <a:t>)</a:t>
            </a:r>
          </a:p>
          <a:p>
            <a:endParaRPr lang="da-DK" b="0" i="0" dirty="0">
              <a:solidFill>
                <a:srgbClr val="333333"/>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56327DF2-C137-4E30-9B23-8DFBF982E729}" type="slidenum">
              <a:rPr lang="en-US" smtClean="0"/>
              <a:t>6</a:t>
            </a:fld>
            <a:endParaRPr lang="en-US"/>
          </a:p>
        </p:txBody>
      </p:sp>
    </p:spTree>
    <p:extLst>
      <p:ext uri="{BB962C8B-B14F-4D97-AF65-F5344CB8AC3E}">
        <p14:creationId xmlns:p14="http://schemas.microsoft.com/office/powerpoint/2010/main" val="2916867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222222"/>
                </a:solidFill>
                <a:effectLst/>
                <a:latin typeface="proxima-nova"/>
              </a:rPr>
              <a:t>Creativity is defined as the generation of new ideas. Being able to critically think about the strategic direction of the company will allow you to generate new ways of achieving that goal. Being creative gives the organization an outlet to define how they want to be viewed by their employees and customers. </a:t>
            </a:r>
          </a:p>
          <a:p>
            <a:pPr algn="l">
              <a:buFont typeface="Arial" panose="020B0604020202020204" pitchFamily="34" charset="0"/>
              <a:buChar char="•"/>
            </a:pPr>
            <a:endParaRPr lang="en-US" b="1" i="0" dirty="0">
              <a:solidFill>
                <a:srgbClr val="222222"/>
              </a:solidFill>
              <a:effectLst/>
              <a:latin typeface="proxima-nova"/>
            </a:endParaRPr>
          </a:p>
          <a:p>
            <a:pPr algn="l">
              <a:buFont typeface="Arial" panose="020B0604020202020204" pitchFamily="34" charset="0"/>
              <a:buChar char="•"/>
            </a:pPr>
            <a:r>
              <a:rPr lang="en-US" b="1" i="0" dirty="0">
                <a:solidFill>
                  <a:srgbClr val="222222"/>
                </a:solidFill>
                <a:effectLst/>
                <a:latin typeface="proxima-nova"/>
              </a:rPr>
              <a:t>Purpose</a:t>
            </a:r>
            <a:r>
              <a:rPr lang="en-US" b="0" i="0" dirty="0">
                <a:solidFill>
                  <a:srgbClr val="222222"/>
                </a:solidFill>
                <a:effectLst/>
                <a:latin typeface="proxima-nova"/>
              </a:rPr>
              <a:t> – The reason you exist beyond making money (Never changes)</a:t>
            </a:r>
          </a:p>
          <a:p>
            <a:pPr algn="l">
              <a:buFont typeface="Arial" panose="020B0604020202020204" pitchFamily="34" charset="0"/>
              <a:buChar char="•"/>
            </a:pPr>
            <a:r>
              <a:rPr lang="en-US" b="1" i="0" dirty="0">
                <a:solidFill>
                  <a:srgbClr val="222222"/>
                </a:solidFill>
                <a:effectLst/>
                <a:latin typeface="proxima-nova"/>
              </a:rPr>
              <a:t>Mission</a:t>
            </a:r>
            <a:r>
              <a:rPr lang="en-US" b="0" i="0" dirty="0">
                <a:solidFill>
                  <a:srgbClr val="222222"/>
                </a:solidFill>
                <a:effectLst/>
                <a:latin typeface="proxima-nova"/>
              </a:rPr>
              <a:t> – A master plan for creative value (5-20 years)</a:t>
            </a:r>
          </a:p>
          <a:p>
            <a:pPr algn="l">
              <a:buFont typeface="Arial" panose="020B0604020202020204" pitchFamily="34" charset="0"/>
              <a:buChar char="•"/>
            </a:pPr>
            <a:r>
              <a:rPr lang="en-US" b="1" i="0" dirty="0">
                <a:solidFill>
                  <a:srgbClr val="222222"/>
                </a:solidFill>
                <a:effectLst/>
                <a:latin typeface="proxima-nova"/>
              </a:rPr>
              <a:t>Vision</a:t>
            </a:r>
            <a:r>
              <a:rPr lang="en-US" b="0" i="0" dirty="0">
                <a:solidFill>
                  <a:srgbClr val="222222"/>
                </a:solidFill>
                <a:effectLst/>
                <a:latin typeface="proxima-nova"/>
              </a:rPr>
              <a:t> – A shared picture of Mission success (5-20 years)</a:t>
            </a:r>
          </a:p>
          <a:p>
            <a:pPr algn="l">
              <a:buFont typeface="Arial" panose="020B0604020202020204" pitchFamily="34" charset="0"/>
              <a:buChar char="•"/>
            </a:pPr>
            <a:r>
              <a:rPr lang="en-US" b="1" i="0" dirty="0">
                <a:solidFill>
                  <a:srgbClr val="222222"/>
                </a:solidFill>
                <a:effectLst/>
                <a:latin typeface="proxima-nova"/>
              </a:rPr>
              <a:t>Goals</a:t>
            </a:r>
            <a:r>
              <a:rPr lang="en-US" b="0" i="0" dirty="0">
                <a:solidFill>
                  <a:srgbClr val="222222"/>
                </a:solidFill>
                <a:effectLst/>
                <a:latin typeface="proxima-nova"/>
              </a:rPr>
              <a:t> – Short-term objectives that support your Mission and Vision (1-5 years) </a:t>
            </a:r>
            <a:r>
              <a:rPr lang="en-US" b="0" i="0" dirty="0">
                <a:solidFill>
                  <a:srgbClr val="333333"/>
                </a:solidFill>
                <a:effectLst/>
                <a:latin typeface="Verdana" panose="020B0604030504040204" pitchFamily="34" charset="0"/>
              </a:rPr>
              <a:t>(Cass, 2020)</a:t>
            </a:r>
            <a:endParaRPr lang="en-US" b="0" i="0" dirty="0">
              <a:solidFill>
                <a:srgbClr val="222222"/>
              </a:solidFill>
              <a:effectLst/>
              <a:latin typeface="proxima-nova"/>
            </a:endParaRPr>
          </a:p>
          <a:p>
            <a:endParaRPr lang="en-US" dirty="0"/>
          </a:p>
        </p:txBody>
      </p:sp>
      <p:sp>
        <p:nvSpPr>
          <p:cNvPr id="4" name="Slide Number Placeholder 3"/>
          <p:cNvSpPr>
            <a:spLocks noGrp="1"/>
          </p:cNvSpPr>
          <p:nvPr>
            <p:ph type="sldNum" sz="quarter" idx="5"/>
          </p:nvPr>
        </p:nvSpPr>
        <p:spPr/>
        <p:txBody>
          <a:bodyPr/>
          <a:lstStyle/>
          <a:p>
            <a:fld id="{56327DF2-C137-4E30-9B23-8DFBF982E729}" type="slidenum">
              <a:rPr lang="en-US" smtClean="0"/>
              <a:t>7</a:t>
            </a:fld>
            <a:endParaRPr lang="en-US"/>
          </a:p>
        </p:txBody>
      </p:sp>
    </p:spTree>
    <p:extLst>
      <p:ext uri="{BB962C8B-B14F-4D97-AF65-F5344CB8AC3E}">
        <p14:creationId xmlns:p14="http://schemas.microsoft.com/office/powerpoint/2010/main" val="395314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327DF2-C137-4E30-9B23-8DFBF982E729}" type="slidenum">
              <a:rPr lang="en-US" smtClean="0"/>
              <a:t>8</a:t>
            </a:fld>
            <a:endParaRPr lang="en-US"/>
          </a:p>
        </p:txBody>
      </p:sp>
    </p:spTree>
    <p:extLst>
      <p:ext uri="{BB962C8B-B14F-4D97-AF65-F5344CB8AC3E}">
        <p14:creationId xmlns:p14="http://schemas.microsoft.com/office/powerpoint/2010/main" val="2878410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10/17/2021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10/17/2021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10/17/2021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10/17/2021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10/17/2021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10/17/2021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10/17/2021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memark.com/mission-vision-valu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justcreative.com/the-strategic-pyramid" TargetMode="External"/><Relationship Id="rId4" Type="http://schemas.openxmlformats.org/officeDocument/2006/relationships/hyperlink" Target="https://www.investopedia.com/terms/m/missionstatement.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58DB3-3446-1B45-B1D3-DC8994A41AB4}"/>
              </a:ext>
            </a:extLst>
          </p:cNvPr>
          <p:cNvSpPr>
            <a:spLocks noGrp="1"/>
          </p:cNvSpPr>
          <p:nvPr>
            <p:ph type="ctrTitle"/>
          </p:nvPr>
        </p:nvSpPr>
        <p:spPr/>
        <p:txBody>
          <a:bodyPr/>
          <a:lstStyle/>
          <a:p>
            <a:r>
              <a:rPr lang="en-US" dirty="0"/>
              <a:t>MGMT310 </a:t>
            </a:r>
          </a:p>
        </p:txBody>
      </p:sp>
      <p:sp>
        <p:nvSpPr>
          <p:cNvPr id="3" name="Subtitle 2">
            <a:extLst>
              <a:ext uri="{FF2B5EF4-FFF2-40B4-BE49-F238E27FC236}">
                <a16:creationId xmlns:a16="http://schemas.microsoft.com/office/drawing/2014/main" id="{A4B10D3E-8EB6-ED46-9492-A54AFE7D3BFF}"/>
              </a:ext>
            </a:extLst>
          </p:cNvPr>
          <p:cNvSpPr>
            <a:spLocks noGrp="1"/>
          </p:cNvSpPr>
          <p:nvPr>
            <p:ph type="subTitle" idx="1"/>
          </p:nvPr>
        </p:nvSpPr>
        <p:spPr>
          <a:xfrm>
            <a:off x="1371600" y="3632201"/>
            <a:ext cx="9448800" cy="770466"/>
          </a:xfrm>
        </p:spPr>
        <p:txBody>
          <a:bodyPr/>
          <a:lstStyle/>
          <a:p>
            <a:r>
              <a:rPr lang="en-US" dirty="0"/>
              <a:t>Organization Mission and Vision Statement</a:t>
            </a:r>
          </a:p>
          <a:p>
            <a:endParaRPr lang="en-US" dirty="0"/>
          </a:p>
          <a:p>
            <a:endParaRPr lang="en-US" dirty="0"/>
          </a:p>
          <a:p>
            <a:endParaRPr lang="en-US" dirty="0"/>
          </a:p>
          <a:p>
            <a:endParaRPr lang="en-US" dirty="0"/>
          </a:p>
        </p:txBody>
      </p:sp>
      <p:sp>
        <p:nvSpPr>
          <p:cNvPr id="4" name="Subtitle 2">
            <a:extLst>
              <a:ext uri="{FF2B5EF4-FFF2-40B4-BE49-F238E27FC236}">
                <a16:creationId xmlns:a16="http://schemas.microsoft.com/office/drawing/2014/main" id="{EEFCFCA5-5D6E-4BB6-A8D7-928DF79EFF9E}"/>
              </a:ext>
            </a:extLst>
          </p:cNvPr>
          <p:cNvSpPr txBox="1">
            <a:spLocks/>
          </p:cNvSpPr>
          <p:nvPr/>
        </p:nvSpPr>
        <p:spPr>
          <a:xfrm>
            <a:off x="1016000" y="5444067"/>
            <a:ext cx="9448800" cy="7704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dirty="0"/>
              <a:t>Joshua Motzer 10/17/2021</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63827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287C-61E2-434E-8497-26345599465B}"/>
              </a:ext>
            </a:extLst>
          </p:cNvPr>
          <p:cNvSpPr>
            <a:spLocks noGrp="1"/>
          </p:cNvSpPr>
          <p:nvPr>
            <p:ph type="title"/>
          </p:nvPr>
        </p:nvSpPr>
        <p:spPr/>
        <p:txBody>
          <a:bodyPr/>
          <a:lstStyle/>
          <a:p>
            <a:r>
              <a:rPr lang="en-US" dirty="0"/>
              <a:t>Table of contents	</a:t>
            </a:r>
          </a:p>
        </p:txBody>
      </p:sp>
      <p:sp>
        <p:nvSpPr>
          <p:cNvPr id="3" name="Content Placeholder 2">
            <a:extLst>
              <a:ext uri="{FF2B5EF4-FFF2-40B4-BE49-F238E27FC236}">
                <a16:creationId xmlns:a16="http://schemas.microsoft.com/office/drawing/2014/main" id="{6A766D9B-D2C0-4EA7-840A-54C97387C295}"/>
              </a:ext>
            </a:extLst>
          </p:cNvPr>
          <p:cNvSpPr>
            <a:spLocks noGrp="1"/>
          </p:cNvSpPr>
          <p:nvPr>
            <p:ph idx="1"/>
          </p:nvPr>
        </p:nvSpPr>
        <p:spPr/>
        <p:txBody>
          <a:bodyPr/>
          <a:lstStyle/>
          <a:p>
            <a:r>
              <a:rPr lang="en-US" dirty="0"/>
              <a:t>What is a mission statement</a:t>
            </a:r>
          </a:p>
          <a:p>
            <a:r>
              <a:rPr lang="en-US" dirty="0"/>
              <a:t>What is a vision statement</a:t>
            </a:r>
          </a:p>
          <a:p>
            <a:r>
              <a:rPr lang="en-US" dirty="0"/>
              <a:t>How do mission and vision relate to the organization strategy</a:t>
            </a:r>
          </a:p>
          <a:p>
            <a:r>
              <a:rPr lang="en-US" dirty="0"/>
              <a:t>Why I s creativity relevant to mission and vision. </a:t>
            </a:r>
          </a:p>
          <a:p>
            <a:r>
              <a:rPr lang="en-US" dirty="0"/>
              <a:t>References </a:t>
            </a:r>
          </a:p>
        </p:txBody>
      </p:sp>
    </p:spTree>
    <p:extLst>
      <p:ext uri="{BB962C8B-B14F-4D97-AF65-F5344CB8AC3E}">
        <p14:creationId xmlns:p14="http://schemas.microsoft.com/office/powerpoint/2010/main" val="278067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01CD-3EC8-B54A-AAF8-0C1E1C148C4A}"/>
              </a:ext>
            </a:extLst>
          </p:cNvPr>
          <p:cNvSpPr>
            <a:spLocks noGrp="1"/>
          </p:cNvSpPr>
          <p:nvPr>
            <p:ph type="title"/>
          </p:nvPr>
        </p:nvSpPr>
        <p:spPr>
          <a:xfrm>
            <a:off x="1247775" y="352946"/>
            <a:ext cx="8610600" cy="1293028"/>
          </a:xfrm>
        </p:spPr>
        <p:txBody>
          <a:bodyPr/>
          <a:lstStyle/>
          <a:p>
            <a:pPr algn="ctr"/>
            <a:r>
              <a:rPr lang="en-US" dirty="0"/>
              <a:t>Mission, Vision, and Values</a:t>
            </a:r>
          </a:p>
        </p:txBody>
      </p:sp>
      <p:pic>
        <p:nvPicPr>
          <p:cNvPr id="4" name="Picture 2" descr="An Example of Vision, Mission and Values">
            <a:extLst>
              <a:ext uri="{FF2B5EF4-FFF2-40B4-BE49-F238E27FC236}">
                <a16:creationId xmlns:a16="http://schemas.microsoft.com/office/drawing/2014/main" id="{8AB7AA60-0A8F-4707-AEA1-122D76487C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9642" y="1476642"/>
            <a:ext cx="10878488" cy="489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10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3DB9A-B82E-CD4C-8F66-1553B7526712}"/>
              </a:ext>
            </a:extLst>
          </p:cNvPr>
          <p:cNvSpPr>
            <a:spLocks noGrp="1"/>
          </p:cNvSpPr>
          <p:nvPr>
            <p:ph type="title"/>
          </p:nvPr>
        </p:nvSpPr>
        <p:spPr>
          <a:xfrm>
            <a:off x="1230472" y="399167"/>
            <a:ext cx="8610600" cy="1293028"/>
          </a:xfrm>
        </p:spPr>
        <p:txBody>
          <a:bodyPr/>
          <a:lstStyle/>
          <a:p>
            <a:pPr algn="ctr"/>
            <a:r>
              <a:rPr lang="en-US" dirty="0"/>
              <a:t>Mission  statement</a:t>
            </a:r>
          </a:p>
        </p:txBody>
      </p:sp>
      <p:sp>
        <p:nvSpPr>
          <p:cNvPr id="3" name="Content Placeholder 2">
            <a:extLst>
              <a:ext uri="{FF2B5EF4-FFF2-40B4-BE49-F238E27FC236}">
                <a16:creationId xmlns:a16="http://schemas.microsoft.com/office/drawing/2014/main" id="{D940B619-5525-5348-89CB-49A92030E6DC}"/>
              </a:ext>
            </a:extLst>
          </p:cNvPr>
          <p:cNvSpPr>
            <a:spLocks noGrp="1"/>
          </p:cNvSpPr>
          <p:nvPr>
            <p:ph idx="1"/>
          </p:nvPr>
        </p:nvSpPr>
        <p:spPr>
          <a:xfrm>
            <a:off x="685800" y="1682831"/>
            <a:ext cx="10820400" cy="4024125"/>
          </a:xfrm>
        </p:spPr>
        <p:txBody>
          <a:bodyPr/>
          <a:lstStyle/>
          <a:p>
            <a:r>
              <a:rPr lang="en-US" dirty="0"/>
              <a:t>A mission statement is used by a company to explain, in simple and concise terms, its purpose(s) for being. The statement is generally short, either a single sentence or short paragraph</a:t>
            </a:r>
          </a:p>
        </p:txBody>
      </p:sp>
      <p:pic>
        <p:nvPicPr>
          <p:cNvPr id="1028" name="Picture 4" descr="Definition of Mission Statement">
            <a:extLst>
              <a:ext uri="{FF2B5EF4-FFF2-40B4-BE49-F238E27FC236}">
                <a16:creationId xmlns:a16="http://schemas.microsoft.com/office/drawing/2014/main" id="{74FD4CC8-D210-4FBB-89EB-CA479093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248" y="2768368"/>
            <a:ext cx="9163049" cy="372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49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01CD-3EC8-B54A-AAF8-0C1E1C148C4A}"/>
              </a:ext>
            </a:extLst>
          </p:cNvPr>
          <p:cNvSpPr>
            <a:spLocks noGrp="1"/>
          </p:cNvSpPr>
          <p:nvPr>
            <p:ph type="title"/>
          </p:nvPr>
        </p:nvSpPr>
        <p:spPr>
          <a:xfrm>
            <a:off x="1100356" y="546259"/>
            <a:ext cx="8610600" cy="1293028"/>
          </a:xfrm>
        </p:spPr>
        <p:txBody>
          <a:bodyPr/>
          <a:lstStyle/>
          <a:p>
            <a:pPr algn="ctr"/>
            <a:r>
              <a:rPr lang="en-US" dirty="0"/>
              <a:t>Vision statement</a:t>
            </a:r>
          </a:p>
        </p:txBody>
      </p:sp>
      <p:sp>
        <p:nvSpPr>
          <p:cNvPr id="3" name="Content Placeholder 2">
            <a:extLst>
              <a:ext uri="{FF2B5EF4-FFF2-40B4-BE49-F238E27FC236}">
                <a16:creationId xmlns:a16="http://schemas.microsoft.com/office/drawing/2014/main" id="{2A95FD50-536A-4F4A-88A8-D080957833C1}"/>
              </a:ext>
            </a:extLst>
          </p:cNvPr>
          <p:cNvSpPr>
            <a:spLocks noGrp="1"/>
          </p:cNvSpPr>
          <p:nvPr>
            <p:ph idx="1"/>
          </p:nvPr>
        </p:nvSpPr>
        <p:spPr/>
        <p:txBody>
          <a:bodyPr/>
          <a:lstStyle/>
          <a:p>
            <a:r>
              <a:rPr lang="en-US" dirty="0"/>
              <a:t>The vision statement describes what your company aspires to be and what it wants to achieve. It inspires and challenges the employees</a:t>
            </a:r>
          </a:p>
        </p:txBody>
      </p:sp>
      <p:pic>
        <p:nvPicPr>
          <p:cNvPr id="4" name="Picture 3">
            <a:extLst>
              <a:ext uri="{FF2B5EF4-FFF2-40B4-BE49-F238E27FC236}">
                <a16:creationId xmlns:a16="http://schemas.microsoft.com/office/drawing/2014/main" id="{DEB42885-65C5-4A05-8B77-8BD0A823749C}"/>
              </a:ext>
            </a:extLst>
          </p:cNvPr>
          <p:cNvPicPr>
            <a:picLocks noChangeAspect="1"/>
          </p:cNvPicPr>
          <p:nvPr/>
        </p:nvPicPr>
        <p:blipFill>
          <a:blip r:embed="rId3"/>
          <a:stretch>
            <a:fillRect/>
          </a:stretch>
        </p:blipFill>
        <p:spPr>
          <a:xfrm>
            <a:off x="928158" y="3098800"/>
            <a:ext cx="9048750" cy="3344862"/>
          </a:xfrm>
          <a:prstGeom prst="rect">
            <a:avLst/>
          </a:prstGeom>
        </p:spPr>
      </p:pic>
    </p:spTree>
    <p:extLst>
      <p:ext uri="{BB962C8B-B14F-4D97-AF65-F5344CB8AC3E}">
        <p14:creationId xmlns:p14="http://schemas.microsoft.com/office/powerpoint/2010/main" val="253820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01CD-3EC8-B54A-AAF8-0C1E1C148C4A}"/>
              </a:ext>
            </a:extLst>
          </p:cNvPr>
          <p:cNvSpPr>
            <a:spLocks noGrp="1"/>
          </p:cNvSpPr>
          <p:nvPr>
            <p:ph type="title"/>
          </p:nvPr>
        </p:nvSpPr>
        <p:spPr/>
        <p:txBody>
          <a:bodyPr/>
          <a:lstStyle/>
          <a:p>
            <a:r>
              <a:rPr lang="en-US" dirty="0"/>
              <a:t>Organizational strategy</a:t>
            </a:r>
          </a:p>
        </p:txBody>
      </p:sp>
      <p:sp>
        <p:nvSpPr>
          <p:cNvPr id="3" name="Content Placeholder 2">
            <a:extLst>
              <a:ext uri="{FF2B5EF4-FFF2-40B4-BE49-F238E27FC236}">
                <a16:creationId xmlns:a16="http://schemas.microsoft.com/office/drawing/2014/main" id="{2A95FD50-536A-4F4A-88A8-D080957833C1}"/>
              </a:ext>
            </a:extLst>
          </p:cNvPr>
          <p:cNvSpPr>
            <a:spLocks noGrp="1"/>
          </p:cNvSpPr>
          <p:nvPr>
            <p:ph idx="1"/>
          </p:nvPr>
        </p:nvSpPr>
        <p:spPr>
          <a:xfrm>
            <a:off x="670984" y="1855894"/>
            <a:ext cx="10820400" cy="4024125"/>
          </a:xfrm>
        </p:spPr>
        <p:txBody>
          <a:bodyPr/>
          <a:lstStyle/>
          <a:p>
            <a:r>
              <a:rPr lang="en-US" dirty="0"/>
              <a:t>Mission and Vision relate to an organizational strategy by showing how they are going to progress. What the plan, goals and sequencing are going to be. </a:t>
            </a:r>
          </a:p>
        </p:txBody>
      </p:sp>
      <p:pic>
        <p:nvPicPr>
          <p:cNvPr id="3074" name="Picture 2" descr="Vision statement Mission statement Strategic planning Strategy Organization, Business, angle, text png">
            <a:extLst>
              <a:ext uri="{FF2B5EF4-FFF2-40B4-BE49-F238E27FC236}">
                <a16:creationId xmlns:a16="http://schemas.microsoft.com/office/drawing/2014/main" id="{8C2AC9BB-674E-4AF5-895C-84B11E2C4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49" y="2699874"/>
            <a:ext cx="7757584" cy="407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97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01CD-3EC8-B54A-AAF8-0C1E1C148C4A}"/>
              </a:ext>
            </a:extLst>
          </p:cNvPr>
          <p:cNvSpPr>
            <a:spLocks noGrp="1"/>
          </p:cNvSpPr>
          <p:nvPr>
            <p:ph type="title"/>
          </p:nvPr>
        </p:nvSpPr>
        <p:spPr/>
        <p:txBody>
          <a:bodyPr/>
          <a:lstStyle/>
          <a:p>
            <a:r>
              <a:rPr lang="en-US" dirty="0"/>
              <a:t>Relevance to creativity</a:t>
            </a:r>
          </a:p>
        </p:txBody>
      </p:sp>
      <p:sp>
        <p:nvSpPr>
          <p:cNvPr id="3" name="Content Placeholder 2">
            <a:extLst>
              <a:ext uri="{FF2B5EF4-FFF2-40B4-BE49-F238E27FC236}">
                <a16:creationId xmlns:a16="http://schemas.microsoft.com/office/drawing/2014/main" id="{2A95FD50-536A-4F4A-88A8-D080957833C1}"/>
              </a:ext>
            </a:extLst>
          </p:cNvPr>
          <p:cNvSpPr>
            <a:spLocks noGrp="1"/>
          </p:cNvSpPr>
          <p:nvPr>
            <p:ph idx="1"/>
          </p:nvPr>
        </p:nvSpPr>
        <p:spPr/>
        <p:txBody>
          <a:bodyPr/>
          <a:lstStyle/>
          <a:p>
            <a:r>
              <a:rPr lang="en-US" dirty="0"/>
              <a:t>Creativity plays a key role in defining your mission and vision statement. You have to be different from others to distinguish your brand. </a:t>
            </a:r>
          </a:p>
        </p:txBody>
      </p:sp>
      <p:pic>
        <p:nvPicPr>
          <p:cNvPr id="4" name="Picture 3">
            <a:extLst>
              <a:ext uri="{FF2B5EF4-FFF2-40B4-BE49-F238E27FC236}">
                <a16:creationId xmlns:a16="http://schemas.microsoft.com/office/drawing/2014/main" id="{B0125B0E-CC8F-4597-AE54-97DD9B775AFF}"/>
              </a:ext>
            </a:extLst>
          </p:cNvPr>
          <p:cNvPicPr>
            <a:picLocks noChangeAspect="1"/>
          </p:cNvPicPr>
          <p:nvPr/>
        </p:nvPicPr>
        <p:blipFill>
          <a:blip r:embed="rId3"/>
          <a:stretch>
            <a:fillRect/>
          </a:stretch>
        </p:blipFill>
        <p:spPr>
          <a:xfrm>
            <a:off x="685800" y="2997200"/>
            <a:ext cx="6431771" cy="3621087"/>
          </a:xfrm>
          <a:prstGeom prst="rect">
            <a:avLst/>
          </a:prstGeom>
        </p:spPr>
      </p:pic>
    </p:spTree>
    <p:extLst>
      <p:ext uri="{BB962C8B-B14F-4D97-AF65-F5344CB8AC3E}">
        <p14:creationId xmlns:p14="http://schemas.microsoft.com/office/powerpoint/2010/main" val="351142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01CD-3EC8-B54A-AAF8-0C1E1C148C4A}"/>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A95FD50-536A-4F4A-88A8-D080957833C1}"/>
              </a:ext>
            </a:extLst>
          </p:cNvPr>
          <p:cNvSpPr>
            <a:spLocks noGrp="1"/>
          </p:cNvSpPr>
          <p:nvPr>
            <p:ph idx="1"/>
          </p:nvPr>
        </p:nvSpPr>
        <p:spPr/>
        <p:txBody>
          <a:bodyPr/>
          <a:lstStyle/>
          <a:p>
            <a:r>
              <a:rPr lang="en-US" b="0" i="1" dirty="0">
                <a:effectLst/>
                <a:latin typeface="Calibri" panose="020F0502020204030204" pitchFamily="34" charset="0"/>
              </a:rPr>
              <a:t>How to write your mission, vision &amp; values (In the next 24 hours)</a:t>
            </a:r>
            <a:r>
              <a:rPr lang="en-US" b="0" i="0" dirty="0">
                <a:effectLst/>
                <a:latin typeface="Calibri" panose="020F0502020204030204" pitchFamily="34" charset="0"/>
              </a:rPr>
              <a:t>. (2021, March 23). </a:t>
            </a:r>
            <a:r>
              <a:rPr lang="en-US" b="0" i="0" dirty="0" err="1">
                <a:effectLst/>
                <a:latin typeface="Calibri" panose="020F0502020204030204" pitchFamily="34" charset="0"/>
              </a:rPr>
              <a:t>Smemark</a:t>
            </a:r>
            <a:r>
              <a:rPr lang="en-US" b="0" i="0" dirty="0">
                <a:effectLst/>
                <a:latin typeface="Calibri" panose="020F0502020204030204" pitchFamily="34" charset="0"/>
              </a:rPr>
              <a:t>. </a:t>
            </a:r>
            <a:r>
              <a:rPr lang="en-US" b="0" i="0" u="none" strike="noStrike" dirty="0">
                <a:effectLst/>
                <a:latin typeface="Calibri" panose="020F0502020204030204" pitchFamily="34" charset="0"/>
                <a:hlinkClick r:id="rId3">
                  <a:extLst>
                    <a:ext uri="{A12FA001-AC4F-418D-AE19-62706E023703}">
                      <ahyp:hlinkClr xmlns:ahyp="http://schemas.microsoft.com/office/drawing/2018/hyperlinkcolor" val="tx"/>
                    </a:ext>
                  </a:extLst>
                </a:hlinkClick>
              </a:rPr>
              <a:t>https://smemark.com/mission-vision-values/</a:t>
            </a:r>
            <a:r>
              <a:rPr lang="en-US" b="0" i="1" dirty="0">
                <a:effectLst/>
                <a:latin typeface="Calibri" panose="020F0502020204030204" pitchFamily="34" charset="0"/>
              </a:rPr>
              <a:t>o write your mission, vision &amp; values (In the next 24 hours)</a:t>
            </a:r>
            <a:r>
              <a:rPr lang="en-US" b="0" i="0" dirty="0">
                <a:effectLst/>
                <a:latin typeface="Calibri" panose="020F0502020204030204" pitchFamily="34" charset="0"/>
              </a:rPr>
              <a:t>. (2021, March 23). </a:t>
            </a:r>
          </a:p>
          <a:p>
            <a:r>
              <a:rPr lang="en-US" b="0" i="0" dirty="0">
                <a:effectLst/>
                <a:latin typeface="Calibri" panose="020F0502020204030204" pitchFamily="34" charset="0"/>
              </a:rPr>
              <a:t>Why mission statements matter. (n.d.). Investopedia. </a:t>
            </a:r>
            <a:r>
              <a:rPr lang="en-US" b="0" i="0" dirty="0">
                <a:effectLst/>
                <a:latin typeface="Calibri" panose="020F0502020204030204" pitchFamily="34" charset="0"/>
                <a:hlinkClick r:id="rId4">
                  <a:extLst>
                    <a:ext uri="{A12FA001-AC4F-418D-AE19-62706E023703}">
                      <ahyp:hlinkClr xmlns:ahyp="http://schemas.microsoft.com/office/drawing/2018/hyperlinkcolor" val="tx"/>
                    </a:ext>
                  </a:extLst>
                </a:hlinkClick>
              </a:rPr>
              <a:t>https://www.investopedia.com/terms/m/missionstatement.asp</a:t>
            </a:r>
            <a:r>
              <a:rPr lang="en-US" b="0" i="0" dirty="0">
                <a:effectLst/>
                <a:latin typeface="Calibri" panose="020F0502020204030204" pitchFamily="34" charset="0"/>
              </a:rPr>
              <a:t> </a:t>
            </a:r>
          </a:p>
          <a:p>
            <a:r>
              <a:rPr lang="en-US" b="0" i="0" dirty="0">
                <a:effectLst/>
                <a:latin typeface="Calibri" panose="020F0502020204030204" pitchFamily="34" charset="0"/>
              </a:rPr>
              <a:t>Bauer, T., Short, J., Erdogan, B., &amp; Carpenter, M. (2017). </a:t>
            </a:r>
            <a:r>
              <a:rPr lang="en-US" b="0" i="1" dirty="0">
                <a:effectLst/>
                <a:latin typeface="Calibri" panose="020F0502020204030204" pitchFamily="34" charset="0"/>
              </a:rPr>
              <a:t>Principles of management 3.0</a:t>
            </a:r>
            <a:r>
              <a:rPr lang="en-US" b="0" i="0" dirty="0">
                <a:effectLst/>
                <a:latin typeface="Calibri" panose="020F0502020204030204" pitchFamily="34" charset="0"/>
              </a:rPr>
              <a:t>. Flat World Knowledge, Inc.</a:t>
            </a:r>
          </a:p>
          <a:p>
            <a:r>
              <a:rPr lang="en-US" b="0" i="0" dirty="0">
                <a:effectLst/>
                <a:latin typeface="Calibri" panose="020F0502020204030204" pitchFamily="34" charset="0"/>
              </a:rPr>
              <a:t>Cass, J. (2020, May 7). </a:t>
            </a:r>
            <a:r>
              <a:rPr lang="en-US" b="0" i="1" dirty="0">
                <a:effectLst/>
                <a:latin typeface="Calibri" panose="020F0502020204030204" pitchFamily="34" charset="0"/>
              </a:rPr>
              <a:t>The strategic pyramid - Brand purpose, mission, vision &amp; values</a:t>
            </a:r>
            <a:r>
              <a:rPr lang="en-US" b="0" i="0" dirty="0">
                <a:effectLst/>
                <a:latin typeface="Calibri" panose="020F0502020204030204" pitchFamily="34" charset="0"/>
              </a:rPr>
              <a:t>. JUST™ Creative. </a:t>
            </a:r>
            <a:r>
              <a:rPr lang="en-US" b="0" i="0" u="none" strike="noStrike" dirty="0">
                <a:effectLst/>
                <a:latin typeface="Calibri" panose="020F0502020204030204" pitchFamily="34" charset="0"/>
                <a:hlinkClick r:id="rId5">
                  <a:extLst>
                    <a:ext uri="{A12FA001-AC4F-418D-AE19-62706E023703}">
                      <ahyp:hlinkClr xmlns:ahyp="http://schemas.microsoft.com/office/drawing/2018/hyperlinkcolor" val="tx"/>
                    </a:ext>
                  </a:extLst>
                </a:hlinkClick>
              </a:rPr>
              <a:t>https://justcreative.com/the-strategic-pyramid</a:t>
            </a:r>
            <a:endParaRPr lang="en-US" dirty="0"/>
          </a:p>
        </p:txBody>
      </p:sp>
    </p:spTree>
    <p:extLst>
      <p:ext uri="{BB962C8B-B14F-4D97-AF65-F5344CB8AC3E}">
        <p14:creationId xmlns:p14="http://schemas.microsoft.com/office/powerpoint/2010/main" val="401114943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528</TotalTime>
  <Words>865</Words>
  <Application>Microsoft Office PowerPoint</Application>
  <PresentationFormat>Widescreen</PresentationFormat>
  <Paragraphs>58</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proxima-nova</vt:lpstr>
      <vt:lpstr>Arial</vt:lpstr>
      <vt:lpstr>Calibri</vt:lpstr>
      <vt:lpstr>Century Gothic</vt:lpstr>
      <vt:lpstr>Montserrat</vt:lpstr>
      <vt:lpstr>Verdana</vt:lpstr>
      <vt:lpstr>Vapor Trail</vt:lpstr>
      <vt:lpstr>MGMT310 </vt:lpstr>
      <vt:lpstr>Table of contents </vt:lpstr>
      <vt:lpstr>Mission, Vision, and Values</vt:lpstr>
      <vt:lpstr>Mission  statement</vt:lpstr>
      <vt:lpstr>Vision statement</vt:lpstr>
      <vt:lpstr>Organizational strategy</vt:lpstr>
      <vt:lpstr>Relevance to creativity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MGMT310</dc:title>
  <dc:creator>Microsoft Office User</dc:creator>
  <cp:lastModifiedBy>Joshua Motzer</cp:lastModifiedBy>
  <cp:revision>5</cp:revision>
  <dcterms:created xsi:type="dcterms:W3CDTF">2021-10-17T14:07:53Z</dcterms:created>
  <dcterms:modified xsi:type="dcterms:W3CDTF">2021-10-17T23:06:11Z</dcterms:modified>
</cp:coreProperties>
</file>